
<file path=[Content_Types].xml><?xml version="1.0" encoding="utf-8"?>
<Types xmlns="http://schemas.openxmlformats.org/package/2006/content-types">
  <Default Extension="jpeg" ContentType="image/jpeg"/>
  <Default Extension="jpg" ContentType="image/tif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g" ContentType="image/jpeg"/>
  <Override PartName="/ppt/media/image3.jpg" ContentType="image/jpeg"/>
  <Override PartName="/ppt/media/image4.jpg" ContentType="image/jpeg"/>
  <Override PartName="/ppt/media/image5.jp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427" r:id="rId2"/>
    <p:sldId id="405" r:id="rId3"/>
    <p:sldId id="426" r:id="rId4"/>
    <p:sldId id="410" r:id="rId5"/>
    <p:sldId id="411" r:id="rId6"/>
    <p:sldId id="428" r:id="rId7"/>
    <p:sldId id="356" r:id="rId8"/>
    <p:sldId id="433" r:id="rId9"/>
    <p:sldId id="449" r:id="rId10"/>
    <p:sldId id="447" r:id="rId11"/>
    <p:sldId id="448" r:id="rId12"/>
    <p:sldId id="453" r:id="rId13"/>
    <p:sldId id="42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9C314D-D566-4518-8B02-B3FE1531369A}">
          <p14:sldIdLst>
            <p14:sldId id="427"/>
            <p14:sldId id="405"/>
            <p14:sldId id="426"/>
            <p14:sldId id="410"/>
            <p14:sldId id="411"/>
            <p14:sldId id="428"/>
            <p14:sldId id="356"/>
            <p14:sldId id="433"/>
            <p14:sldId id="449"/>
            <p14:sldId id="447"/>
            <p14:sldId id="448"/>
            <p14:sldId id="453"/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D8000"/>
    <a:srgbClr val="2400C0"/>
    <a:srgbClr val="0000FF"/>
    <a:srgbClr val="AB1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2" autoAdjust="0"/>
    <p:restoredTop sz="94692" autoAdjust="0"/>
  </p:normalViewPr>
  <p:slideViewPr>
    <p:cSldViewPr snapToGrid="0" snapToObjects="1" showGuides="1">
      <p:cViewPr>
        <p:scale>
          <a:sx n="75" d="100"/>
          <a:sy n="75" d="100"/>
        </p:scale>
        <p:origin x="907" y="16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CD996-931B-1041-8CED-4F36655CE84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BE491-9445-D640-A8B7-1CE7702A4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5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E491-9445-D640-A8B7-1CE7702A40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09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F31C0-55FF-4C28-AF4E-06479D31C85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9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E491-9445-D640-A8B7-1CE7702A40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17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948" y="0"/>
            <a:ext cx="1220189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5079712"/>
            <a:ext cx="9144000" cy="98255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000"/>
              </a:lnSpc>
              <a:buNone/>
              <a:defRPr sz="2000" b="1" i="0">
                <a:solidFill>
                  <a:schemeClr val="bg1"/>
                </a:solidFill>
                <a:latin typeface="Georgia Bold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OF PRESENTATION • DATE</a:t>
            </a:r>
            <a:br>
              <a:rPr lang="en-US" dirty="0"/>
            </a:br>
            <a:r>
              <a:rPr lang="en-US" dirty="0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799" y="630585"/>
            <a:ext cx="3874959" cy="65492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 userDrawn="1"/>
        </p:nvCxnSpPr>
        <p:spPr>
          <a:xfrm>
            <a:off x="1066800" y="4793201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799" y="1872928"/>
            <a:ext cx="6489977" cy="238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81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d, Bullets,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64903"/>
            <a:ext cx="4161183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Georgia Regular" panose="02040502050405020303" pitchFamily="18" charset="0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0B6BCCE-F513-9C40-8FD6-36D2B624AFC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854148" y="1305560"/>
            <a:ext cx="2603008" cy="441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D28B0AA-D819-554A-B331-0F72C78849D5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537713" y="1305561"/>
            <a:ext cx="2587487" cy="2159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28A1CAF-A569-4347-A007-3D6D57007AB9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8537713" y="3560870"/>
            <a:ext cx="2587487" cy="2159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B1A83-7D9A-E342-9B99-D348B96AC8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480" y="1371601"/>
            <a:ext cx="4161183" cy="82937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356871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d, Bullets,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531C8BE-6ABE-214F-8028-590E3C25CAE7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4778901" y="2296604"/>
            <a:ext cx="2603008" cy="2652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B1A83-7D9A-E342-9B99-D348B96AC8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480" y="1371601"/>
            <a:ext cx="10058400" cy="44726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1-Line Headline Here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D8F3715-7867-1F43-B566-63242F352584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919222" y="2296604"/>
            <a:ext cx="2603008" cy="2652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7EC303E-81FB-C242-BD4C-8F8BB6D8767D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7638580" y="2296604"/>
            <a:ext cx="2603008" cy="2652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892A7FDB-6DBD-8649-BF55-E933B4AAC1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19222" y="5106554"/>
            <a:ext cx="2603008" cy="61664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600" b="1" i="0">
                <a:solidFill>
                  <a:srgbClr val="AB1500"/>
                </a:solidFill>
                <a:latin typeface="Georgia" panose="02040502050405020303" pitchFamily="18" charset="0"/>
              </a:defRPr>
            </a:lvl1pPr>
            <a:lvl2pPr marL="9525" indent="0" algn="ctr">
              <a:buNone/>
              <a:tabLst/>
              <a:defRPr sz="1400">
                <a:latin typeface="Georgia" panose="02040502050405020303" pitchFamily="18" charset="0"/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7DE75D71-26B1-294F-A502-EA1664F76E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78375" y="5107305"/>
            <a:ext cx="2603500" cy="615898"/>
          </a:xfrm>
          <a:prstGeom prst="rect">
            <a:avLst/>
          </a:prstGeom>
        </p:spPr>
        <p:txBody>
          <a:bodyPr lIns="0" tIns="0" rIns="0" bIns="0"/>
          <a:lstStyle>
            <a:lvl1pPr marL="11113" indent="0" algn="ctr">
              <a:buNone/>
              <a:tabLst/>
              <a:defRPr sz="1600" b="1">
                <a:solidFill>
                  <a:srgbClr val="AB1500"/>
                </a:solidFill>
                <a:latin typeface="Georgia" panose="02040502050405020303" pitchFamily="18" charset="0"/>
              </a:defRPr>
            </a:lvl1pPr>
            <a:lvl2pPr marL="11113" indent="0" algn="ctr">
              <a:buNone/>
              <a:tabLst/>
              <a:defRPr sz="1400">
                <a:latin typeface="Georgia" panose="02040502050405020303" pitchFamily="18" charset="0"/>
              </a:defRPr>
            </a:lvl2pPr>
            <a:lvl3pPr marL="914400" indent="0">
              <a:buNone/>
              <a:defRPr>
                <a:latin typeface="Georgia" panose="02040502050405020303" pitchFamily="18" charset="0"/>
              </a:defRPr>
            </a:lvl3pPr>
            <a:lvl4pPr marL="1371600" indent="0">
              <a:buNone/>
              <a:defRPr>
                <a:latin typeface="Georgia" panose="02040502050405020303" pitchFamily="18" charset="0"/>
              </a:defRPr>
            </a:lvl4pPr>
            <a:lvl5pPr marL="1828800" indent="0">
              <a:buNone/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EB52CBA0-BA28-E149-999E-2EA8CB1493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43495" y="5107305"/>
            <a:ext cx="2603500" cy="615898"/>
          </a:xfrm>
          <a:prstGeom prst="rect">
            <a:avLst/>
          </a:prstGeom>
        </p:spPr>
        <p:txBody>
          <a:bodyPr lIns="0" tIns="0" rIns="0" bIns="0"/>
          <a:lstStyle>
            <a:lvl1pPr marL="11113" indent="0" algn="ctr">
              <a:buNone/>
              <a:tabLst/>
              <a:defRPr sz="1600" b="1">
                <a:solidFill>
                  <a:srgbClr val="AB1500"/>
                </a:solidFill>
                <a:latin typeface="Georgia" panose="02040502050405020303" pitchFamily="18" charset="0"/>
              </a:defRPr>
            </a:lvl1pPr>
            <a:lvl2pPr marL="11113" indent="0" algn="ctr">
              <a:buNone/>
              <a:tabLst/>
              <a:defRPr sz="1400">
                <a:latin typeface="Georgia" panose="02040502050405020303" pitchFamily="18" charset="0"/>
              </a:defRPr>
            </a:lvl2pPr>
            <a:lvl3pPr marL="914400" indent="0">
              <a:buNone/>
              <a:defRPr>
                <a:latin typeface="Georgia" panose="02040502050405020303" pitchFamily="18" charset="0"/>
              </a:defRPr>
            </a:lvl3pPr>
            <a:lvl4pPr marL="1371600" indent="0">
              <a:buNone/>
              <a:defRPr>
                <a:latin typeface="Georgia" panose="02040502050405020303" pitchFamily="18" charset="0"/>
              </a:defRPr>
            </a:lvl4pPr>
            <a:lvl5pPr marL="1828800" indent="0">
              <a:buNone/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88238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C01D404-17C7-6C4D-88CA-3C7C83F5CEB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212245" y="0"/>
            <a:ext cx="117580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47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189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5493335"/>
            <a:ext cx="10058400" cy="61664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Georgia Bold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Photo Caption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800" y="384404"/>
            <a:ext cx="2603326" cy="439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 userDrawn="1"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800" y="6161150"/>
            <a:ext cx="1023257" cy="376616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95E6CB4-D81F-844A-BCF0-74A01999686A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066800" y="1295400"/>
            <a:ext cx="10058400" cy="4087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28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189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5493336"/>
            <a:ext cx="4926496" cy="3454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Georgia Bold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Short Caption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800" y="384404"/>
            <a:ext cx="2603326" cy="439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 userDrawn="1"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800" y="6161150"/>
            <a:ext cx="1023257" cy="376616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95E6CB4-D81F-844A-BCF0-74A01999686A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066800" y="1295400"/>
            <a:ext cx="4926496" cy="4087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4CA04F4B-05F0-FC4A-AF12-099FD6CA9883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6185452" y="1295400"/>
            <a:ext cx="4926496" cy="4087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387D7A-CCD4-2149-B9B7-119A9E71CE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5452" y="5493336"/>
            <a:ext cx="4939748" cy="345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Short Caption Here</a:t>
            </a:r>
          </a:p>
        </p:txBody>
      </p:sp>
    </p:spTree>
    <p:extLst>
      <p:ext uri="{BB962C8B-B14F-4D97-AF65-F5344CB8AC3E}">
        <p14:creationId xmlns:p14="http://schemas.microsoft.com/office/powerpoint/2010/main" val="36314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BBC8F8-5C65-A950-8501-1C0C59AD7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D53F3-EA46-472C-AE35-A8251AF0A533}" type="datetime1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33E6AE-E00B-97AF-9549-684E7384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4447D-5946-7A2D-CAC0-AE40F9EE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1591-99FB-45BE-B937-96DD7D1E3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89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EA3DC-F3F2-29C0-BAF4-6D1B86D6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B82F1-CD58-7E7F-EED7-B719EC6C3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BC427-2E4C-D49E-62F1-8C25DB99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93DA1-EA56-486D-AE94-4EEC3C7CDDF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02DE5-B9B0-0000-E743-1D7A7397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5BEE6-1828-B6D6-DC4E-EE364858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3DEF-ACBE-4255-850B-7AFE32B00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7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: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189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54579-7F16-DC40-991D-71D97A52E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9222" y="1383120"/>
            <a:ext cx="9181578" cy="296468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ts val="5500"/>
              </a:lnSpc>
              <a:defRPr sz="6500" b="1" i="0">
                <a:solidFill>
                  <a:schemeClr val="bg1"/>
                </a:solidFill>
                <a:latin typeface="Verdana Bold"/>
              </a:defRPr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PRESENTATION NAME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4655811"/>
            <a:ext cx="9144000" cy="98255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000"/>
              </a:lnSpc>
              <a:buNone/>
              <a:defRPr sz="2000" b="1" i="0">
                <a:solidFill>
                  <a:schemeClr val="bg1"/>
                </a:solidFill>
                <a:latin typeface="Georgia Bold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OF PRESENTATION • DATE</a:t>
            </a:r>
            <a:br>
              <a:rPr lang="en-US" dirty="0"/>
            </a:br>
            <a:r>
              <a:rPr lang="en-US" dirty="0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800" y="384404"/>
            <a:ext cx="2603326" cy="439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 userDrawn="1"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800" y="6161150"/>
            <a:ext cx="1023257" cy="37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60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-Line Hed &amp;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9BAF-7D99-A249-AFC7-E47DCB504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6320" y="136144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1-Line Headline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190127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Type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 per </a:t>
            </a:r>
            <a:r>
              <a:rPr lang="en-US" dirty="0" err="1"/>
              <a:t>conubia</a:t>
            </a:r>
            <a:r>
              <a:rPr lang="en-US" dirty="0"/>
              <a:t> nostra, per </a:t>
            </a:r>
            <a:r>
              <a:rPr lang="en-US" dirty="0" err="1"/>
              <a:t>inceptos</a:t>
            </a:r>
            <a:r>
              <a:rPr lang="en-US" dirty="0"/>
              <a:t> </a:t>
            </a:r>
            <a:r>
              <a:rPr lang="en-US" dirty="0" err="1"/>
              <a:t>himenaeos</a:t>
            </a:r>
            <a:r>
              <a:rPr lang="en-US" dirty="0"/>
              <a:t>. Integer ante </a:t>
            </a:r>
            <a:r>
              <a:rPr lang="en-US" dirty="0" err="1"/>
              <a:t>eros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libero id,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dolor.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AAA66-D45D-F344-B196-AC141CC3F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28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Hed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22C38A-E007-7044-A3C4-89DAFBD2AF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40927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Georgia Regular" panose="02040502050405020303" pitchFamily="18" charset="0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7660A8-5A24-9242-8993-914FC07FC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6320" y="136144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1-Line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828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Hed &amp;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667221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Type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 per </a:t>
            </a:r>
            <a:r>
              <a:rPr lang="en-US" dirty="0" err="1"/>
              <a:t>conubia</a:t>
            </a:r>
            <a:r>
              <a:rPr lang="en-US" dirty="0"/>
              <a:t> nostra, per </a:t>
            </a:r>
            <a:r>
              <a:rPr lang="en-US" dirty="0" err="1"/>
              <a:t>inceptos</a:t>
            </a:r>
            <a:r>
              <a:rPr lang="en-US" dirty="0"/>
              <a:t> </a:t>
            </a:r>
            <a:r>
              <a:rPr lang="en-US" dirty="0" err="1"/>
              <a:t>himenaeos</a:t>
            </a:r>
            <a:r>
              <a:rPr lang="en-US" dirty="0"/>
              <a:t>. Integer ante </a:t>
            </a:r>
            <a:r>
              <a:rPr lang="en-US" dirty="0" err="1"/>
              <a:t>eros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libero id,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dolor.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4226C5F-8B57-A24B-B185-22B41FDD4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48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2-Line Headline Here</a:t>
            </a:r>
            <a:br>
              <a:rPr lang="en-US" dirty="0"/>
            </a:br>
            <a:r>
              <a:rPr lang="en-US" dirty="0"/>
              <a:t>2-Line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269250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Hed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707861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Georgia Regular" panose="02040502050405020303" pitchFamily="18" charset="0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43F018-346F-8048-9611-88C8A9C8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48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2-Line Headline Here</a:t>
            </a:r>
            <a:br>
              <a:rPr lang="en-US" dirty="0"/>
            </a:br>
            <a:r>
              <a:rPr lang="en-US" dirty="0"/>
              <a:t>2-Line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151066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Hed, Bullets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703890"/>
            <a:ext cx="4533900" cy="277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Georgia Regular" panose="02040502050405020303" pitchFamily="18" charset="0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4250903-B030-CF43-AE7E-EE2BBCEB42E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854149" y="2703890"/>
            <a:ext cx="5271052" cy="2990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B192BA-045B-C84C-A282-DFA15F466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48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2-Line Headline Here</a:t>
            </a:r>
            <a:br>
              <a:rPr lang="en-US" dirty="0"/>
            </a:br>
            <a:r>
              <a:rPr lang="en-US" dirty="0"/>
              <a:t>2-Line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268337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d, Bullets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61931"/>
            <a:ext cx="4161183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Georgia Regular" panose="02040502050405020303" pitchFamily="18" charset="0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ACA7CA-9F25-CF44-B760-F691AC4EA8B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854148" y="1305339"/>
            <a:ext cx="5271052" cy="441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EBC2C5-6FE6-D04D-B1F3-21C30C798A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480" y="1371601"/>
            <a:ext cx="4161183" cy="82937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1490414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d, Bullets,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61931"/>
            <a:ext cx="4161183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Georgia Regular" panose="02040502050405020303" pitchFamily="18" charset="0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Georgia Regular" panose="02040502050405020303" pitchFamily="18" charset="0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ACA7CA-9F25-CF44-B760-F691AC4EA8B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537712" y="1315499"/>
            <a:ext cx="2587487" cy="441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0B6BCCE-F513-9C40-8FD6-36D2B624AFC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854148" y="1315499"/>
            <a:ext cx="2589575" cy="441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Georgia Regular" panose="02040502050405020303" pitchFamily="18" charset="0"/>
                <a:ea typeface="Georgia Regular" panose="02040502050405020303" pitchFamily="18" charset="0"/>
                <a:cs typeface="Georgia Regular" panose="02040502050405020303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482A70-B2D2-524C-9B65-16C829D5BC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480" y="1371601"/>
            <a:ext cx="4161183" cy="82937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Verdana Bold"/>
              </a:defRPr>
            </a:lvl1pPr>
          </a:lstStyle>
          <a:p>
            <a:r>
              <a:rPr lang="en-US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263333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D3A6E-17FB-0B44-86DE-DACABB0A1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tx1">
                    <a:tint val="75000"/>
                  </a:schemeClr>
                </a:solidFill>
                <a:latin typeface="Georgia Bold" panose="02040502050405020303" pitchFamily="18" charset="0"/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0FC680-BCA4-DA4A-9A1F-DC208AC0EC25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975699" y="0"/>
            <a:ext cx="21630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5E99B1-C4F1-1540-A13C-B1992CB8352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0"/>
            <a:ext cx="216301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C55571-0A5A-D246-AF01-A70D3543FB52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66800" y="381250"/>
            <a:ext cx="2609241" cy="4409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BF26E46-FAD2-8547-891D-91EB61F1B1F8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66800" y="6162805"/>
            <a:ext cx="1021875" cy="37610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A43318-4440-544C-AE8C-40AD793C5E00}"/>
              </a:ext>
            </a:extLst>
          </p:cNvPr>
          <p:cNvCxnSpPr/>
          <p:nvPr userDrawn="1"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73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49" r:id="rId2"/>
    <p:sldLayoutId id="2147483666" r:id="rId3"/>
    <p:sldLayoutId id="2147483667" r:id="rId4"/>
    <p:sldLayoutId id="2147483651" r:id="rId5"/>
    <p:sldLayoutId id="2147483660" r:id="rId6"/>
    <p:sldLayoutId id="2147483662" r:id="rId7"/>
    <p:sldLayoutId id="2147483661" r:id="rId8"/>
    <p:sldLayoutId id="2147483663" r:id="rId9"/>
    <p:sldLayoutId id="2147483664" r:id="rId10"/>
    <p:sldLayoutId id="2147483671" r:id="rId11"/>
    <p:sldLayoutId id="2147483655" r:id="rId12"/>
    <p:sldLayoutId id="2147483668" r:id="rId13"/>
    <p:sldLayoutId id="2147483672" r:id="rId14"/>
    <p:sldLayoutId id="2147483673" r:id="rId15"/>
    <p:sldLayoutId id="214748367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2" userDrawn="1">
          <p15:clr>
            <a:srgbClr val="F26B43"/>
          </p15:clr>
        </p15:guide>
        <p15:guide id="2" pos="7008" userDrawn="1">
          <p15:clr>
            <a:srgbClr val="F26B43"/>
          </p15:clr>
        </p15:guide>
        <p15:guide id="3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F41F7-7E80-204B-B3D5-E896CFE2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63007-C6FC-3B87-D484-8833D2DF1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670" y="2340365"/>
            <a:ext cx="10358717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2800" i="1" u="sng" dirty="0">
                <a:solidFill>
                  <a:prstClr val="white"/>
                </a:solidFill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Krishna Kumari, Aldo Bushati, and </a:t>
            </a:r>
            <a:r>
              <a:rPr lang="en-US" sz="2800" i="1" u="sng" dirty="0">
                <a:solidFill>
                  <a:prstClr val="white"/>
                </a:solidFill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Taejin Kim</a:t>
            </a:r>
            <a:endParaRPr kumimoji="0" lang="en-US" sz="2800" b="0" i="1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Calibri" panose="020F0502020204030204" pitchFamily="34" charset="0"/>
              </a:rPr>
              <a:t>Materials Science and Chemical Engineering Department,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Calibri" panose="020F0502020204030204" pitchFamily="34" charset="0"/>
              </a:rPr>
              <a:t>Stony Brook University, Stony Brook, NY, USA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D3CF3-4176-6DAC-6812-33BA271B1A68}"/>
              </a:ext>
            </a:extLst>
          </p:cNvPr>
          <p:cNvSpPr/>
          <p:nvPr/>
        </p:nvSpPr>
        <p:spPr>
          <a:xfrm>
            <a:off x="393504" y="1031956"/>
            <a:ext cx="114049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i="1" dirty="0">
                <a:solidFill>
                  <a:prstClr val="white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Ex</a:t>
            </a: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-situ Raman studies for H-ZSM-5 and Mo/ZSM-5 materials 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A15FC38F-6044-4B9F-C598-E60DAD1F3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8299" y="6259867"/>
            <a:ext cx="2713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Passion for Discovery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D8796-2F0E-E07F-AA4C-D27AACC7C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BC3915-8A47-E2EA-D565-DD7607A1B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670" y="2404486"/>
            <a:ext cx="10358717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2800" i="1" u="sng" dirty="0">
                <a:solidFill>
                  <a:prstClr val="white"/>
                </a:solidFill>
                <a:ea typeface="ＭＳ Ｐゴシック" panose="020B0600070205080204" pitchFamily="34" charset="-128"/>
                <a:cs typeface="Times New Roman" panose="02020603050405020304" pitchFamily="18" charset="0"/>
              </a:rPr>
              <a:t>Jinwon Choi and </a:t>
            </a:r>
            <a:r>
              <a:rPr lang="en-US" sz="2800" i="1" u="sng" dirty="0">
                <a:solidFill>
                  <a:prstClr val="white"/>
                </a:solidFill>
                <a:ea typeface="ＭＳ Ｐゴシック" panose="020B0600070205080204" pitchFamily="34" charset="-128"/>
                <a:cs typeface="Times New Roman" panose="02020603050405020304" pitchFamily="18" charset="0"/>
              </a:rPr>
              <a:t>Taejin Kim</a:t>
            </a:r>
            <a:endParaRPr kumimoji="0" lang="en-US" sz="2800" b="0" i="1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ＭＳ Ｐゴシック" panose="020B0600070205080204" pitchFamily="34" charset="-128"/>
                <a:cs typeface="Times New Roman" panose="02020603050405020304" pitchFamily="18" charset="0"/>
              </a:rPr>
              <a:t>Materials Science and Chemical Engineering Department,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ＭＳ Ｐゴシック" panose="020B0600070205080204" pitchFamily="34" charset="-128"/>
                <a:cs typeface="Times New Roman" panose="02020603050405020304" pitchFamily="18" charset="0"/>
              </a:rPr>
              <a:t>Stony Brook University, Stony Brook, NY, USA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DAA2E4-BDC9-F9F7-1C1F-548088F1332A}"/>
              </a:ext>
            </a:extLst>
          </p:cNvPr>
          <p:cNvSpPr/>
          <p:nvPr/>
        </p:nvSpPr>
        <p:spPr>
          <a:xfrm>
            <a:off x="-1" y="1054654"/>
            <a:ext cx="121824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i="1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Fundamental Studies of  </a:t>
            </a:r>
            <a:r>
              <a:rPr lang="en-US" sz="4000" b="1" i="1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TMO</a:t>
            </a:r>
            <a:r>
              <a:rPr lang="en-US" sz="4000" b="1" i="1" baseline="-100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4000" b="1" i="1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/BNNT catalysts </a:t>
            </a:r>
            <a:br>
              <a:rPr lang="en-US" sz="4000" b="1" i="1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i="1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 CO oxidation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E51129-D6CA-84DC-D7AD-6CD060EBAD4A}"/>
              </a:ext>
            </a:extLst>
          </p:cNvPr>
          <p:cNvGrpSpPr/>
          <p:nvPr/>
        </p:nvGrpSpPr>
        <p:grpSpPr>
          <a:xfrm>
            <a:off x="-1" y="3683047"/>
            <a:ext cx="12182455" cy="2270078"/>
            <a:chOff x="9545" y="4601956"/>
            <a:chExt cx="12182455" cy="227007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DD42123-598B-37BB-1096-B0BCCD96A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8226" y="4610647"/>
              <a:ext cx="2261387" cy="2261387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66A1E1E-31B9-BBD3-E292-A9B595D22793}"/>
                </a:ext>
              </a:extLst>
            </p:cNvPr>
            <p:cNvGrpSpPr/>
            <p:nvPr/>
          </p:nvGrpSpPr>
          <p:grpSpPr>
            <a:xfrm>
              <a:off x="6019800" y="4601956"/>
              <a:ext cx="6172200" cy="2270078"/>
              <a:chOff x="5389888" y="4568862"/>
              <a:chExt cx="6172200" cy="2270078"/>
            </a:xfrm>
          </p:grpSpPr>
          <p:pic>
            <p:nvPicPr>
              <p:cNvPr id="25" name="Picture 2" descr="Image result for BNL a passion for discovery">
                <a:extLst>
                  <a:ext uri="{FF2B5EF4-FFF2-40B4-BE49-F238E27FC236}">
                    <a16:creationId xmlns:a16="http://schemas.microsoft.com/office/drawing/2014/main" id="{6C1B9404-1DF3-39C7-DCE8-D755F84D9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9888" y="4577553"/>
                <a:ext cx="2057400" cy="1238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FB92A9FD-E635-4B81-D99E-E9DFD7923A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7288" y="4568862"/>
                <a:ext cx="2057400" cy="123825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AFC4AA1-A5AC-959E-E658-24A161B36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04688" y="4581113"/>
                <a:ext cx="2057400" cy="123825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CED5A3A-A546-7F96-E613-C1AF98A27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04688" y="5785664"/>
                <a:ext cx="2057400" cy="1053276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78896789-7827-3454-F43F-45816BA7C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69666" y="5785664"/>
                <a:ext cx="2057400" cy="1053276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4E78632A-3CA1-0632-B72B-71F3ED3EE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66590" y="5785664"/>
                <a:ext cx="1045144" cy="1045144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024FD85-0FD1-6545-F4FC-30150C914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89888" y="5807112"/>
                <a:ext cx="1579778" cy="1023696"/>
              </a:xfrm>
              <a:prstGeom prst="rect">
                <a:avLst/>
              </a:prstGeom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723F58-4164-965C-C6D8-010EDBBC6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45" y="4603529"/>
              <a:ext cx="3853796" cy="2254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2878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A3A94E-85C6-8783-441E-01CD80BE1414}"/>
              </a:ext>
            </a:extLst>
          </p:cNvPr>
          <p:cNvSpPr/>
          <p:nvPr/>
        </p:nvSpPr>
        <p:spPr>
          <a:xfrm>
            <a:off x="215983" y="115316"/>
            <a:ext cx="4048836" cy="74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E597F-523C-9CD7-8E44-A971EB3F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1591-99FB-45BE-B937-96DD7D1E37F4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10A6E9-3F43-60D5-9F05-D1D16D90489E}"/>
              </a:ext>
            </a:extLst>
          </p:cNvPr>
          <p:cNvSpPr txBox="1"/>
          <p:nvPr/>
        </p:nvSpPr>
        <p:spPr>
          <a:xfrm>
            <a:off x="211434" y="0"/>
            <a:ext cx="9413347" cy="58477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Calibri" panose="020F0502020204030204"/>
                <a:cs typeface="Arial" panose="020B0604020202020204" pitchFamily="34" charset="0"/>
              </a:rPr>
              <a:t>TPR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results- 3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wt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%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MOx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/BNNT and x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wt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%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CoOx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/BNNT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AD8A3-99CB-66B2-D63A-8062E03AFC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11" r="5344" b="3009"/>
          <a:stretch/>
        </p:blipFill>
        <p:spPr>
          <a:xfrm>
            <a:off x="375920" y="647113"/>
            <a:ext cx="4702938" cy="6095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9047A-C906-C52A-1CA1-D0F816B2C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858" y="647113"/>
            <a:ext cx="6701662" cy="599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1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4CA13-9022-AB8D-A757-1EA24E87F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17C44F-9761-9EC8-A192-9AB036AAB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1591-99FB-45BE-B937-96DD7D1E37F4}" type="slidenum">
              <a:rPr lang="en-US" smtClean="0"/>
              <a:t>11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DB6535-0E8F-AC67-F7D9-3867B095E8E4}"/>
              </a:ext>
            </a:extLst>
          </p:cNvPr>
          <p:cNvSpPr/>
          <p:nvPr/>
        </p:nvSpPr>
        <p:spPr>
          <a:xfrm>
            <a:off x="215983" y="143594"/>
            <a:ext cx="4048836" cy="74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039B8-ADFC-7652-E0FD-C84180FA7ADD}"/>
              </a:ext>
            </a:extLst>
          </p:cNvPr>
          <p:cNvSpPr txBox="1"/>
          <p:nvPr/>
        </p:nvSpPr>
        <p:spPr>
          <a:xfrm>
            <a:off x="211434" y="0"/>
            <a:ext cx="5047985" cy="58477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Calibri" panose="020F0502020204030204"/>
                <a:cs typeface="Arial" panose="020B0604020202020204" pitchFamily="34" charset="0"/>
              </a:rPr>
              <a:t>Conclusion and future works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F9B49-224C-C5BA-EA07-20274066A5B8}"/>
              </a:ext>
            </a:extLst>
          </p:cNvPr>
          <p:cNvSpPr txBox="1"/>
          <p:nvPr/>
        </p:nvSpPr>
        <p:spPr>
          <a:xfrm>
            <a:off x="413601" y="728369"/>
            <a:ext cx="10931558" cy="44887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synthesized 3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MOₓ/BNNT catalysts (M = Co, Cu, Ni, Fe).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/BNNT showed the highest catalytic performance for CO oxidation.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CuOx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/BNNT exhibited agglomeration.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was effectively used for data handling and multi-plot generation.</a:t>
            </a:r>
          </a:p>
          <a:p>
            <a:pPr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Python usage: calculating the average particle size, crystalline size, and data smoothing.</a:t>
            </a:r>
          </a:p>
        </p:txBody>
      </p:sp>
    </p:spTree>
    <p:extLst>
      <p:ext uri="{BB962C8B-B14F-4D97-AF65-F5344CB8AC3E}">
        <p14:creationId xmlns:p14="http://schemas.microsoft.com/office/powerpoint/2010/main" val="251013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C4A5E-1EC9-B2A5-0537-8A3C721DA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0D2A5-94EF-BD38-B415-A6A25BB4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1591-99FB-45BE-B937-96DD7D1E37F4}" type="slidenum">
              <a:rPr lang="en-US" smtClean="0"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286F6-D8B2-A13C-DDEC-98784540A0CA}"/>
              </a:ext>
            </a:extLst>
          </p:cNvPr>
          <p:cNvSpPr txBox="1"/>
          <p:nvPr/>
        </p:nvSpPr>
        <p:spPr>
          <a:xfrm>
            <a:off x="424362" y="154941"/>
            <a:ext cx="609678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code description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CFEE367-2777-B973-45CD-44C2D9975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961926"/>
              </p:ext>
            </p:extLst>
          </p:nvPr>
        </p:nvGraphicFramePr>
        <p:xfrm>
          <a:off x="475162" y="616606"/>
          <a:ext cx="11006974" cy="6096000"/>
        </p:xfrm>
        <a:graphic>
          <a:graphicData uri="http://schemas.openxmlformats.org/drawingml/2006/table">
            <a:tbl>
              <a:tblPr/>
              <a:tblGrid>
                <a:gridCol w="3116738">
                  <a:extLst>
                    <a:ext uri="{9D8B030D-6E8A-4147-A177-3AD203B41FA5}">
                      <a16:colId xmlns:a16="http://schemas.microsoft.com/office/drawing/2014/main" val="1738689806"/>
                    </a:ext>
                  </a:extLst>
                </a:gridCol>
                <a:gridCol w="7890236">
                  <a:extLst>
                    <a:ext uri="{9D8B030D-6E8A-4147-A177-3AD203B41FA5}">
                      <a16:colId xmlns:a16="http://schemas.microsoft.com/office/drawing/2014/main" val="3763250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27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import pandas as pd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 and manipulate structured data.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704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import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matplotlib.pyplot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as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and customize plots and graphs.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655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import numpy as np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 numerical operations and create numerical arrays.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import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os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Interact with the operating system.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907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pandas.read_excel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 data from Excel files.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118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offset variable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vertical offset to each spectrum to avoid overlapping lines.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715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matplotlib.pyplot.plot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Plot data for different catalysts with offset stacking.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130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plt.xlabel(), plt.ylabel()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 X and Y axes; Y-ticks are hidden for clarity.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870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plt.legend()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a legend to identify each spectrum.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068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plt.xlim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a,b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X-axis range from a to b.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770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plt.tight_layout()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Ensure clean arrangement of labels and plots.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675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plt.savefig()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Save the figure as a PNG file.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488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plt.show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Display the created figure.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949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plt.subplots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(5,1,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sharex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=True)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5 vertically stacked subplots sharing a common X-axis.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746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axs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].plot()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Plot the data for each catalyst in its own subplot.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30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axs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].text()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Insert sample name inside each subplot at a fixed position.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373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axs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].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set_ylim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Manually adjust Y-axis limits for each sample for better comparison.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95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584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F41F7-7E80-204B-B3D5-E896CFE2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63007-C6FC-3B87-D484-8833D2DF1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670" y="2340365"/>
            <a:ext cx="10358717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2800" i="1" u="sng" dirty="0">
                <a:solidFill>
                  <a:prstClr val="white"/>
                </a:solidFill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Krishna Kumari, Aldo Bushati, and </a:t>
            </a:r>
            <a:r>
              <a:rPr lang="en-US" sz="2800" i="1" u="sng" dirty="0">
                <a:solidFill>
                  <a:prstClr val="white"/>
                </a:solidFill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Taejin Kim</a:t>
            </a:r>
            <a:endParaRPr kumimoji="0" lang="en-US" sz="2800" b="0" i="1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Calibri" panose="020F0502020204030204" pitchFamily="34" charset="0"/>
              </a:rPr>
              <a:t>Materials Science and Chemical Engineering Department,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Calibri" panose="020F0502020204030204" pitchFamily="34" charset="0"/>
              </a:rPr>
              <a:t>Stony Brook University, Stony Brook, NY, USA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D3CF3-4176-6DAC-6812-33BA271B1A68}"/>
              </a:ext>
            </a:extLst>
          </p:cNvPr>
          <p:cNvSpPr/>
          <p:nvPr/>
        </p:nvSpPr>
        <p:spPr>
          <a:xfrm>
            <a:off x="393504" y="1031956"/>
            <a:ext cx="114049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i="1" dirty="0">
                <a:solidFill>
                  <a:prstClr val="white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Ex</a:t>
            </a: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-situ Raman studies for H-ZSM-5 and Mo/ZSM-5 materials 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A15FC38F-6044-4B9F-C598-E60DAD1F3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8299" y="6259867"/>
            <a:ext cx="2713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Passion for Discovery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D8796-2F0E-E07F-AA4C-D27AACC7C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9DAA2E4-BDC9-F9F7-1C1F-548088F1332A}"/>
              </a:ext>
            </a:extLst>
          </p:cNvPr>
          <p:cNvSpPr/>
          <p:nvPr/>
        </p:nvSpPr>
        <p:spPr>
          <a:xfrm>
            <a:off x="0" y="1802720"/>
            <a:ext cx="12182455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500" b="1" i="1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9791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88232A-854C-607C-B1EB-9745B1462C65}"/>
              </a:ext>
            </a:extLst>
          </p:cNvPr>
          <p:cNvSpPr/>
          <p:nvPr/>
        </p:nvSpPr>
        <p:spPr>
          <a:xfrm>
            <a:off x="454925" y="373949"/>
            <a:ext cx="3848411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2F486-103F-E177-1041-D499423380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8532"/>
          <a:stretch/>
        </p:blipFill>
        <p:spPr>
          <a:xfrm>
            <a:off x="0" y="0"/>
            <a:ext cx="17901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C18FE5-18B4-2E4A-1EB8-DF4BFE6BB7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555" r="-23"/>
          <a:stretch/>
        </p:blipFill>
        <p:spPr>
          <a:xfrm>
            <a:off x="12019635" y="0"/>
            <a:ext cx="17901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7558DB-1031-0DA8-93ED-89141A677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05" y="664662"/>
            <a:ext cx="5594732" cy="213711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76435" y="6492875"/>
            <a:ext cx="2743200" cy="365125"/>
          </a:xfrm>
        </p:spPr>
        <p:txBody>
          <a:bodyPr/>
          <a:lstStyle/>
          <a:p>
            <a:fld id="{37C1C0F7-F738-4078-81F6-FE9D57828B1E}" type="slidenum">
              <a:rPr lang="ko-KR" altLang="en-US" sz="2400" smtClean="0">
                <a:solidFill>
                  <a:schemeClr val="tx1"/>
                </a:solidFill>
              </a:rPr>
              <a:t>2</a:t>
            </a:fld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910FC-FC63-DC1B-10B9-9DAE04A12ED0}"/>
              </a:ext>
            </a:extLst>
          </p:cNvPr>
          <p:cNvSpPr txBox="1"/>
          <p:nvPr/>
        </p:nvSpPr>
        <p:spPr>
          <a:xfrm>
            <a:off x="179010" y="-6335"/>
            <a:ext cx="6860274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BNNT properties compared with CNT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1A9CE-30D1-04A9-2334-3C0D1ED56B60}"/>
              </a:ext>
            </a:extLst>
          </p:cNvPr>
          <p:cNvSpPr txBox="1"/>
          <p:nvPr/>
        </p:nvSpPr>
        <p:spPr>
          <a:xfrm>
            <a:off x="5738145" y="633898"/>
            <a:ext cx="62814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Boron Nitride Nanotubes (BNNTs)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 type of nanomaterial that share structural similarities with carbon nanotubes (CNTs) but are composed of boron (B) and nitrogen (N) atoms rather than carbon atoms.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2772C-906B-3C8E-8A9D-C6A33BD2CAC2}"/>
              </a:ext>
            </a:extLst>
          </p:cNvPr>
          <p:cNvGrpSpPr/>
          <p:nvPr/>
        </p:nvGrpSpPr>
        <p:grpSpPr>
          <a:xfrm>
            <a:off x="959916" y="2852830"/>
            <a:ext cx="9556458" cy="3868935"/>
            <a:chOff x="201980" y="2796136"/>
            <a:chExt cx="10249858" cy="39713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5D299F7-1714-D946-6720-CB0A9A45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1980" y="2796136"/>
              <a:ext cx="10249858" cy="397139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730B37-A1D0-C7AA-4A68-F50BFEA62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0483" y="3594705"/>
              <a:ext cx="812123" cy="317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4110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FE9F7-072C-A10E-F2D3-1E01236C1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F44519A-7227-C23C-B11A-FBA38D446C57}"/>
              </a:ext>
            </a:extLst>
          </p:cNvPr>
          <p:cNvSpPr/>
          <p:nvPr/>
        </p:nvSpPr>
        <p:spPr>
          <a:xfrm>
            <a:off x="1437569" y="373949"/>
            <a:ext cx="2324669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5B5065-C3D2-A0CE-F05B-D99754C2B9C7}"/>
              </a:ext>
            </a:extLst>
          </p:cNvPr>
          <p:cNvSpPr/>
          <p:nvPr/>
        </p:nvSpPr>
        <p:spPr>
          <a:xfrm>
            <a:off x="454925" y="373949"/>
            <a:ext cx="2324669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F26302-8EA4-60E2-6F37-18C14BFABC7B}"/>
              </a:ext>
            </a:extLst>
          </p:cNvPr>
          <p:cNvSpPr txBox="1"/>
          <p:nvPr/>
        </p:nvSpPr>
        <p:spPr>
          <a:xfrm>
            <a:off x="212679" y="0"/>
            <a:ext cx="4145506" cy="64633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Research</a:t>
            </a: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Malgun Gothic" panose="020B0503020000020004" pitchFamily="34" charset="-127"/>
              </a:rPr>
              <a:t>o</a:t>
            </a: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bjectives: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77676-810E-297C-9DEC-A47A3F6C19C8}"/>
              </a:ext>
            </a:extLst>
          </p:cNvPr>
          <p:cNvSpPr txBox="1"/>
          <p:nvPr/>
        </p:nvSpPr>
        <p:spPr>
          <a:xfrm>
            <a:off x="212679" y="957321"/>
            <a:ext cx="114334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Ⅰ.  Designing transition metal oxide catalyst supported on BNNT.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20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Ⅱ. Investigation of the physical properties and catalytic characterization of synthesized catalysts for CO oxidation.</a:t>
            </a:r>
          </a:p>
          <a:p>
            <a:endParaRPr lang="en-US" sz="28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Ⅲ. Understanding the relationship between their physicochemical properties and catalytic performance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88017B1-853B-06A4-9B8B-103FC019C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87919"/>
            <a:ext cx="2743200" cy="365125"/>
          </a:xfrm>
        </p:spPr>
        <p:txBody>
          <a:bodyPr/>
          <a:lstStyle/>
          <a:p>
            <a:fld id="{37C1C0F7-F738-4078-81F6-FE9D57828B1E}" type="slidenum">
              <a:rPr lang="ko-KR" altLang="en-US" sz="3600" smtClean="0">
                <a:solidFill>
                  <a:schemeClr val="tx1"/>
                </a:solidFill>
              </a:rPr>
              <a:t>3</a:t>
            </a:fld>
            <a:endParaRPr lang="ko-KR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751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11319-6BD2-0FA8-2303-2AA1312C8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4D644A-B104-8299-73E5-2994450E15D3}"/>
              </a:ext>
            </a:extLst>
          </p:cNvPr>
          <p:cNvSpPr/>
          <p:nvPr/>
        </p:nvSpPr>
        <p:spPr>
          <a:xfrm>
            <a:off x="454925" y="373949"/>
            <a:ext cx="3744736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2AB381-FC83-312B-738E-3DC2F122CA74}"/>
              </a:ext>
            </a:extLst>
          </p:cNvPr>
          <p:cNvSpPr txBox="1"/>
          <p:nvPr/>
        </p:nvSpPr>
        <p:spPr>
          <a:xfrm>
            <a:off x="351291" y="726738"/>
            <a:ext cx="1119554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information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- 3 wt%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TMO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/BNNT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Transition Metal: Fe, Co, Ni, Cu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procedures:</a:t>
            </a:r>
            <a:endParaRPr lang="en-US" sz="2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Premixing step:  Premixing samples using a mortar and pestle for 20 min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2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Evaporation step: N</a:t>
            </a:r>
            <a:r>
              <a:rPr lang="en-US" sz="2800" b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(UHP, 20 ml/min) at 170℃ for 2 </a:t>
            </a: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2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  <a:defRPr/>
            </a:pPr>
            <a:endParaRPr lang="en-US" sz="2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  <a:defRPr/>
            </a:pPr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Calcination step: Dry air(20 ml/min) at 400℃ for 4 </a:t>
            </a: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76D079-CD36-8847-D98C-D87A0ACDD20A}"/>
              </a:ext>
            </a:extLst>
          </p:cNvPr>
          <p:cNvSpPr txBox="1"/>
          <p:nvPr/>
        </p:nvSpPr>
        <p:spPr>
          <a:xfrm>
            <a:off x="178571" y="0"/>
            <a:ext cx="2419252" cy="58477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331D1-1C87-7D2D-CF48-E5E145354F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8532"/>
          <a:stretch/>
        </p:blipFill>
        <p:spPr>
          <a:xfrm>
            <a:off x="0" y="0"/>
            <a:ext cx="17901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00DEDD-0D39-218A-D29D-19B5EF5F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555" r="-23"/>
          <a:stretch/>
        </p:blipFill>
        <p:spPr>
          <a:xfrm>
            <a:off x="12019635" y="0"/>
            <a:ext cx="179010" cy="6858000"/>
          </a:xfrm>
          <a:prstGeom prst="rect">
            <a:avLst/>
          </a:prstGeom>
        </p:spPr>
      </p:pic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7039F8C-28AE-E7D7-5B96-D06CE0F0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35" y="6492875"/>
            <a:ext cx="2743200" cy="365125"/>
          </a:xfrm>
        </p:spPr>
        <p:txBody>
          <a:bodyPr/>
          <a:lstStyle/>
          <a:p>
            <a:fld id="{37C1C0F7-F738-4078-81F6-FE9D57828B1E}" type="slidenum">
              <a:rPr lang="ko-KR" altLang="en-US" sz="2400" smtClean="0">
                <a:solidFill>
                  <a:schemeClr val="tx1"/>
                </a:solidFill>
              </a:rPr>
              <a:t>4</a:t>
            </a:fld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364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416215-3043-4858-79B2-3A77B3003DEC}"/>
              </a:ext>
            </a:extLst>
          </p:cNvPr>
          <p:cNvSpPr/>
          <p:nvPr/>
        </p:nvSpPr>
        <p:spPr>
          <a:xfrm>
            <a:off x="697585" y="373949"/>
            <a:ext cx="3064654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EFEDDC4-D8E8-130A-44BF-68F32D0C7F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4" t="1627" r="1381" b="1934"/>
          <a:stretch/>
        </p:blipFill>
        <p:spPr>
          <a:xfrm>
            <a:off x="254523" y="721150"/>
            <a:ext cx="5759779" cy="4890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8185B5-61E6-5E56-01AB-EAAC0DB4CB25}"/>
              </a:ext>
            </a:extLst>
          </p:cNvPr>
          <p:cNvSpPr txBox="1"/>
          <p:nvPr/>
        </p:nvSpPr>
        <p:spPr>
          <a:xfrm>
            <a:off x="231822" y="5611658"/>
            <a:ext cx="1173671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Experiment conditions: 20 ml/min CO (10% CO balance with He), 10 ml/min O2, and 20 ml/min He. Gas composition: 4 vol% CO, 20 vol% O2, 76 vol% He.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225E23-69B1-03C4-B0E4-1D51C55FF5D9}"/>
              </a:ext>
            </a:extLst>
          </p:cNvPr>
          <p:cNvSpPr/>
          <p:nvPr/>
        </p:nvSpPr>
        <p:spPr>
          <a:xfrm>
            <a:off x="231822" y="5991050"/>
            <a:ext cx="11728352" cy="853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Catalytic performance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MOx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/BNNT: 3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CoOx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/BNNT &gt; 3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CuOx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/BNNT &gt; 3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NiOx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/BNNT &gt; 3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/>
              </a:rPr>
              <a:t>Fe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Ox/BNNT</a:t>
            </a:r>
            <a:endParaRPr lang="en-US" sz="2000" b="1" dirty="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142F4C59-F419-E64F-7FD7-9851E20D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87919"/>
            <a:ext cx="2743200" cy="365125"/>
          </a:xfrm>
        </p:spPr>
        <p:txBody>
          <a:bodyPr/>
          <a:lstStyle/>
          <a:p>
            <a:fld id="{37C1C0F7-F738-4078-81F6-FE9D57828B1E}" type="slidenum">
              <a:rPr lang="ko-KR" altLang="en-US" sz="3600" smtClean="0">
                <a:solidFill>
                  <a:schemeClr val="tx1"/>
                </a:solidFill>
              </a:rPr>
              <a:t>5</a:t>
            </a:fld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D2C07-D316-F3D8-8C6F-5F4E5E9BBB5D}"/>
              </a:ext>
            </a:extLst>
          </p:cNvPr>
          <p:cNvSpPr txBox="1"/>
          <p:nvPr/>
        </p:nvSpPr>
        <p:spPr>
          <a:xfrm>
            <a:off x="214175" y="-5443"/>
            <a:ext cx="6802054" cy="58477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Calibri" panose="020F0502020204030204"/>
                <a:cs typeface="Arial" panose="020B0604020202020204" pitchFamily="34" charset="0"/>
              </a:rPr>
              <a:t>Catalytic Performance for CO oxidation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93113D-D0D8-558F-817C-D0E4FEBD9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003" y="842531"/>
            <a:ext cx="5900474" cy="312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35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FB177-F1D3-44B5-66AA-F69ABF804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1591-99FB-45BE-B937-96DD7D1E37F4}" type="slidenum">
              <a:rPr lang="en-US" smtClean="0"/>
              <a:t>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0354A0-05AF-8C4E-581C-4DBE0CD27F72}"/>
              </a:ext>
            </a:extLst>
          </p:cNvPr>
          <p:cNvSpPr/>
          <p:nvPr/>
        </p:nvSpPr>
        <p:spPr>
          <a:xfrm>
            <a:off x="877479" y="257645"/>
            <a:ext cx="2910348" cy="727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3D1E86-AC77-923B-708F-D7C4EB3708E8}"/>
              </a:ext>
            </a:extLst>
          </p:cNvPr>
          <p:cNvSpPr/>
          <p:nvPr/>
        </p:nvSpPr>
        <p:spPr>
          <a:xfrm>
            <a:off x="466531" y="6055567"/>
            <a:ext cx="1866122" cy="633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9B00CF-DD6E-B445-FD69-99681C47A670}"/>
              </a:ext>
            </a:extLst>
          </p:cNvPr>
          <p:cNvSpPr txBox="1"/>
          <p:nvPr/>
        </p:nvSpPr>
        <p:spPr>
          <a:xfrm>
            <a:off x="189725" y="-11184"/>
            <a:ext cx="11811206" cy="52322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white"/>
                </a:solidFill>
                <a:latin typeface="Calibri" panose="020F0502020204030204"/>
                <a:cs typeface="Arial" panose="020B0604020202020204" pitchFamily="34" charset="0"/>
              </a:rPr>
              <a:t>SEM-EDX Results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DB5E72-B4C8-8A07-57E0-DC3123B8FAEE}"/>
              </a:ext>
            </a:extLst>
          </p:cNvPr>
          <p:cNvSpPr txBox="1"/>
          <p:nvPr/>
        </p:nvSpPr>
        <p:spPr>
          <a:xfrm>
            <a:off x="229034" y="515103"/>
            <a:ext cx="8533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3 </a:t>
            </a:r>
            <a:r>
              <a:rPr lang="en-US" sz="2400" b="1" dirty="0" err="1"/>
              <a:t>wt</a:t>
            </a:r>
            <a:r>
              <a:rPr lang="en-US" sz="2400" b="1" dirty="0"/>
              <a:t>% </a:t>
            </a:r>
            <a:r>
              <a:rPr lang="en-US" sz="2400" b="1" dirty="0" err="1"/>
              <a:t>MOx</a:t>
            </a:r>
            <a:r>
              <a:rPr lang="en-US" sz="2400" b="1" dirty="0"/>
              <a:t>/BNNT Catalysts (M=Co, Cu, Ni, Fe)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E0E6D-17FC-18E4-B8E6-AE4EF9E5C6AA}"/>
              </a:ext>
            </a:extLst>
          </p:cNvPr>
          <p:cNvSpPr/>
          <p:nvPr/>
        </p:nvSpPr>
        <p:spPr>
          <a:xfrm>
            <a:off x="229034" y="5810340"/>
            <a:ext cx="11728352" cy="1047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Metal oxide (e.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/>
              </a:rPr>
              <a:t>g.,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/>
              </a:rPr>
              <a:t>CoOx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/>
              </a:rPr>
              <a:t>NiOx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/>
              </a:rPr>
              <a:t>FeOx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/>
              </a:rPr>
              <a:t>) is well dispersed in each 3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/>
              </a:rPr>
              <a:t>wt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/>
              </a:rPr>
              <a:t>%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/>
              </a:rPr>
              <a:t>MOx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/>
              </a:rPr>
              <a:t>/BNNT catalyst.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b="1" dirty="0">
                <a:solidFill>
                  <a:schemeClr val="tx1"/>
                </a:solidFill>
                <a:latin typeface="Calibri" panose="020F0502020204030204"/>
              </a:rPr>
              <a:t>However, the 3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/>
              </a:rPr>
              <a:t>wt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/>
              </a:rPr>
              <a:t>%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/>
              </a:rPr>
              <a:t>CuOx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/>
              </a:rPr>
              <a:t>/BNNT shows some agglomerations composed of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/>
              </a:rPr>
              <a:t>CuOx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/>
              </a:rPr>
              <a:t> species.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BB8C4-E665-09A1-0114-EFCCC4FE9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" b="4485"/>
          <a:stretch/>
        </p:blipFill>
        <p:spPr>
          <a:xfrm>
            <a:off x="234330" y="931044"/>
            <a:ext cx="5844528" cy="2240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46195A-1704-CEAF-3928-831446174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54" y="3205256"/>
            <a:ext cx="5844528" cy="2240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429C85-442A-9EB6-E48B-B1B7F0B1A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351" y="3200176"/>
            <a:ext cx="5852035" cy="2240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D1D3A2-D023-C213-3905-A30344848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548" y="938664"/>
            <a:ext cx="5856837" cy="2240280"/>
          </a:xfrm>
          <a:prstGeom prst="rect">
            <a:avLst/>
          </a:prstGeom>
        </p:spPr>
      </p:pic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BB1A2233-2C65-FD9A-5FF2-B37E1B436B06}"/>
              </a:ext>
            </a:extLst>
          </p:cNvPr>
          <p:cNvSpPr txBox="1">
            <a:spLocks/>
          </p:cNvSpPr>
          <p:nvPr/>
        </p:nvSpPr>
        <p:spPr>
          <a:xfrm>
            <a:off x="9448800" y="63879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tx1">
                    <a:tint val="75000"/>
                  </a:schemeClr>
                </a:solidFill>
                <a:latin typeface="Georgia Bold" panose="0204050205040502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C1C0F7-F738-4078-81F6-FE9D57828B1E}" type="slidenum">
              <a:rPr lang="ko-KR" altLang="en-US" sz="3600" smtClean="0">
                <a:solidFill>
                  <a:schemeClr val="tx1"/>
                </a:solidFill>
              </a:rPr>
              <a:pPr/>
              <a:t>6</a:t>
            </a:fld>
            <a:endParaRPr lang="ko-KR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94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FB177-F1D3-44B5-66AA-F69ABF804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51591-99FB-45BE-B937-96DD7D1E37F4}" type="slidenum">
              <a:rPr lang="en-US" smtClean="0"/>
              <a:t>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0354A0-05AF-8C4E-581C-4DBE0CD27F72}"/>
              </a:ext>
            </a:extLst>
          </p:cNvPr>
          <p:cNvSpPr/>
          <p:nvPr/>
        </p:nvSpPr>
        <p:spPr>
          <a:xfrm>
            <a:off x="877479" y="257645"/>
            <a:ext cx="2910348" cy="727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3D1E86-AC77-923B-708F-D7C4EB3708E8}"/>
              </a:ext>
            </a:extLst>
          </p:cNvPr>
          <p:cNvSpPr/>
          <p:nvPr/>
        </p:nvSpPr>
        <p:spPr>
          <a:xfrm>
            <a:off x="466531" y="6055567"/>
            <a:ext cx="1866122" cy="633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9B00CF-DD6E-B445-FD69-99681C47A670}"/>
              </a:ext>
            </a:extLst>
          </p:cNvPr>
          <p:cNvSpPr txBox="1"/>
          <p:nvPr/>
        </p:nvSpPr>
        <p:spPr>
          <a:xfrm>
            <a:off x="189725" y="-11184"/>
            <a:ext cx="11811206" cy="52322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white"/>
                </a:solidFill>
                <a:latin typeface="Calibri" panose="020F0502020204030204"/>
                <a:cs typeface="Arial" panose="020B0604020202020204" pitchFamily="34" charset="0"/>
              </a:rPr>
              <a:t>TEM Results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E0E6D-17FC-18E4-B8E6-AE4EF9E5C6AA}"/>
              </a:ext>
            </a:extLst>
          </p:cNvPr>
          <p:cNvSpPr/>
          <p:nvPr/>
        </p:nvSpPr>
        <p:spPr>
          <a:xfrm>
            <a:off x="229034" y="5796693"/>
            <a:ext cx="11728352" cy="1047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Metal size and dispersion are significantly different depending on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MOx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/BNNT catalysts.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b="1" dirty="0">
                <a:solidFill>
                  <a:schemeClr val="tx1"/>
                </a:solidFill>
                <a:latin typeface="Calibri" panose="020F0502020204030204"/>
              </a:rPr>
              <a:t>In the case of the 3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/>
              </a:rPr>
              <a:t>wt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/>
              </a:rPr>
              <a:t>%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/>
              </a:rPr>
              <a:t>FeOx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/>
              </a:rPr>
              <a:t>/BNNT, finding metal was quite difficult.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presence of the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CoOx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species was increased with increasing metal loading.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8BD643CD-589A-44F1-65FF-BFCEDE14360C}"/>
              </a:ext>
            </a:extLst>
          </p:cNvPr>
          <p:cNvSpPr txBox="1">
            <a:spLocks/>
          </p:cNvSpPr>
          <p:nvPr/>
        </p:nvSpPr>
        <p:spPr>
          <a:xfrm>
            <a:off x="9448800" y="63879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tx1">
                    <a:tint val="75000"/>
                  </a:schemeClr>
                </a:solidFill>
                <a:latin typeface="Georgia Bold" panose="0204050205040502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C1C0F7-F738-4078-81F6-FE9D57828B1E}" type="slidenum">
              <a:rPr lang="ko-KR" altLang="en-US" sz="3600" smtClean="0">
                <a:solidFill>
                  <a:schemeClr val="tx1"/>
                </a:solidFill>
              </a:rPr>
              <a:pPr/>
              <a:t>7</a:t>
            </a:fld>
            <a:endParaRPr lang="ko-KR" altLang="en-US" sz="36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BEEE63-69BA-5752-CC5E-3CF7A2A0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452" y="579057"/>
            <a:ext cx="6196816" cy="51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1B82D0D-F3EE-42CB-90C7-09391D85E5EC}"/>
              </a:ext>
            </a:extLst>
          </p:cNvPr>
          <p:cNvSpPr/>
          <p:nvPr/>
        </p:nvSpPr>
        <p:spPr>
          <a:xfrm>
            <a:off x="215983" y="143594"/>
            <a:ext cx="4048836" cy="74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1CFFC3-0EC2-F614-D5CD-C172CE8A6DCE}"/>
              </a:ext>
            </a:extLst>
          </p:cNvPr>
          <p:cNvSpPr txBox="1"/>
          <p:nvPr/>
        </p:nvSpPr>
        <p:spPr>
          <a:xfrm>
            <a:off x="206885" y="310"/>
            <a:ext cx="5538889" cy="58477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XRD results-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/>
                <a:cs typeface="Arial" panose="020B0604020202020204" pitchFamily="34" charset="0"/>
              </a:rPr>
              <a:t>3 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/>
                <a:cs typeface="Arial" panose="020B0604020202020204" pitchFamily="34" charset="0"/>
              </a:rPr>
              <a:t>wt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/>
                <a:cs typeface="Arial" panose="020B0604020202020204" pitchFamily="34" charset="0"/>
              </a:rPr>
              <a:t>% 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/>
                <a:cs typeface="Arial" panose="020B0604020202020204" pitchFamily="34" charset="0"/>
              </a:rPr>
              <a:t>MOx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/>
                <a:cs typeface="Arial" panose="020B0604020202020204" pitchFamily="34" charset="0"/>
              </a:rPr>
              <a:t>/BNNT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BF1DB231-F490-68AA-89A7-B0FC930C1CFC}"/>
              </a:ext>
            </a:extLst>
          </p:cNvPr>
          <p:cNvSpPr txBox="1">
            <a:spLocks/>
          </p:cNvSpPr>
          <p:nvPr/>
        </p:nvSpPr>
        <p:spPr>
          <a:xfrm>
            <a:off x="9448800" y="63879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tx1">
                    <a:tint val="75000"/>
                  </a:schemeClr>
                </a:solidFill>
                <a:latin typeface="Georgia Bold" panose="0204050205040502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C1C0F7-F738-4078-81F6-FE9D57828B1E}" type="slidenum">
              <a:rPr lang="ko-KR" altLang="en-US" sz="3600" smtClean="0">
                <a:solidFill>
                  <a:schemeClr val="tx1"/>
                </a:solidFill>
              </a:rPr>
              <a:pPr/>
              <a:t>8</a:t>
            </a:fld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1CFC88-B6CA-F7E4-9B66-EDF6869F8DB9}"/>
              </a:ext>
            </a:extLst>
          </p:cNvPr>
          <p:cNvSpPr/>
          <p:nvPr/>
        </p:nvSpPr>
        <p:spPr>
          <a:xfrm>
            <a:off x="229034" y="6014711"/>
            <a:ext cx="11728352" cy="8296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 b="1" dirty="0">
                <a:solidFill>
                  <a:schemeClr val="tx1"/>
                </a:solidFill>
                <a:latin typeface="Calibri" panose="020F0502020204030204"/>
              </a:rPr>
              <a:t>3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/>
              </a:rPr>
              <a:t>wt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/>
              </a:rPr>
              <a:t>%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/>
              </a:rPr>
              <a:t>CuOx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/>
              </a:rPr>
              <a:t>/BNNT and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/>
              </a:rPr>
              <a:t>NiOx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/>
              </a:rPr>
              <a:t>/BNNT showed distinct surface species peaks, while 3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/>
              </a:rPr>
              <a:t>wt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/>
              </a:rPr>
              <a:t>%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/>
              </a:rPr>
              <a:t>CoOx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/>
              </a:rPr>
              <a:t>/BNNT and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/>
              </a:rPr>
              <a:t>FeOx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/>
              </a:rPr>
              <a:t>/BNNT did not.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12E257A-9794-F034-2472-47FC6A6899E7}"/>
              </a:ext>
            </a:extLst>
          </p:cNvPr>
          <p:cNvGrpSpPr/>
          <p:nvPr/>
        </p:nvGrpSpPr>
        <p:grpSpPr>
          <a:xfrm>
            <a:off x="1483067" y="754365"/>
            <a:ext cx="8851831" cy="5130681"/>
            <a:chOff x="488229" y="811401"/>
            <a:chExt cx="8851831" cy="5130681"/>
          </a:xfrm>
        </p:grpSpPr>
        <p:pic>
          <p:nvPicPr>
            <p:cNvPr id="47" name="Picture 46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4AD03D12-4C6A-371F-51EB-862C6AD86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0060" y="3313129"/>
              <a:ext cx="2880000" cy="2468571"/>
            </a:xfrm>
            <a:prstGeom prst="rect">
              <a:avLst/>
            </a:prstGeom>
          </p:spPr>
        </p:pic>
        <p:pic>
          <p:nvPicPr>
            <p:cNvPr id="49" name="Picture 48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7B8A03D8-CF9E-2679-1CB7-A61B59707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0057" y="866026"/>
              <a:ext cx="2760003" cy="2468571"/>
            </a:xfrm>
            <a:prstGeom prst="rect">
              <a:avLst/>
            </a:prstGeom>
          </p:spPr>
        </p:pic>
        <p:pic>
          <p:nvPicPr>
            <p:cNvPr id="26" name="Picture 25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5BAA71B5-2D5C-8A68-DDFA-363104E83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229" y="811401"/>
              <a:ext cx="5985795" cy="513068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1826CE-49BB-4378-4360-645A59D22F3C}"/>
                </a:ext>
              </a:extLst>
            </p:cNvPr>
            <p:cNvSpPr txBox="1"/>
            <p:nvPr/>
          </p:nvSpPr>
          <p:spPr>
            <a:xfrm>
              <a:off x="8764439" y="863623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E96B35-9587-95CD-5E74-ABCF1A313E8F}"/>
                </a:ext>
              </a:extLst>
            </p:cNvPr>
            <p:cNvSpPr txBox="1"/>
            <p:nvPr/>
          </p:nvSpPr>
          <p:spPr>
            <a:xfrm>
              <a:off x="8735362" y="331072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BF6CEBC-DD64-6C88-B6DD-61F264D5542B}"/>
                </a:ext>
              </a:extLst>
            </p:cNvPr>
            <p:cNvSpPr/>
            <p:nvPr/>
          </p:nvSpPr>
          <p:spPr>
            <a:xfrm>
              <a:off x="3171406" y="2870461"/>
              <a:ext cx="1774527" cy="226905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905E0DF-7DEB-CD53-FBF0-76B440EFB668}"/>
                </a:ext>
              </a:extLst>
            </p:cNvPr>
            <p:cNvSpPr txBox="1"/>
            <p:nvPr/>
          </p:nvSpPr>
          <p:spPr>
            <a:xfrm>
              <a:off x="2446973" y="2773909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80EE1A0-0F51-C8FA-8AF9-7FFF10986E5D}"/>
                </a:ext>
              </a:extLst>
            </p:cNvPr>
            <p:cNvSpPr txBox="1"/>
            <p:nvPr/>
          </p:nvSpPr>
          <p:spPr>
            <a:xfrm>
              <a:off x="3790263" y="255729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A0E187E-3174-06C9-C037-B62F83B470E9}"/>
                </a:ext>
              </a:extLst>
            </p:cNvPr>
            <p:cNvSpPr txBox="1"/>
            <p:nvPr/>
          </p:nvSpPr>
          <p:spPr>
            <a:xfrm>
              <a:off x="2568184" y="3114097"/>
              <a:ext cx="542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(100)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B580D3A-E6D6-324A-985E-02840EEC988C}"/>
                </a:ext>
              </a:extLst>
            </p:cNvPr>
            <p:cNvSpPr txBox="1"/>
            <p:nvPr/>
          </p:nvSpPr>
          <p:spPr>
            <a:xfrm>
              <a:off x="3313807" y="3337185"/>
              <a:ext cx="5421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(102)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C1CF156-42E3-70F6-2C10-24165BA3D5F6}"/>
                </a:ext>
              </a:extLst>
            </p:cNvPr>
            <p:cNvSpPr txBox="1"/>
            <p:nvPr/>
          </p:nvSpPr>
          <p:spPr>
            <a:xfrm>
              <a:off x="3741966" y="3303703"/>
              <a:ext cx="5421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(004)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E1724A5-8D19-E816-9E8A-639F507F9C1A}"/>
                </a:ext>
              </a:extLst>
            </p:cNvPr>
            <p:cNvSpPr txBox="1"/>
            <p:nvPr/>
          </p:nvSpPr>
          <p:spPr>
            <a:xfrm>
              <a:off x="5587816" y="3303704"/>
              <a:ext cx="5336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(110)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02E2BE8-60D4-C3D7-32EA-34B6C0A44811}"/>
                </a:ext>
              </a:extLst>
            </p:cNvPr>
            <p:cNvSpPr/>
            <p:nvPr/>
          </p:nvSpPr>
          <p:spPr>
            <a:xfrm>
              <a:off x="2146248" y="3108336"/>
              <a:ext cx="1027351" cy="20311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D1B98D8-3F06-90E9-6DF4-C0F05210B5C8}"/>
                </a:ext>
              </a:extLst>
            </p:cNvPr>
            <p:cNvSpPr txBox="1"/>
            <p:nvPr/>
          </p:nvSpPr>
          <p:spPr>
            <a:xfrm>
              <a:off x="1483067" y="1037905"/>
              <a:ext cx="5421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(002)</a:t>
              </a: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C3428CA2-A8D7-BE66-BBE9-D2E021D99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9155" y="4101465"/>
              <a:ext cx="108000" cy="93105"/>
            </a:xfrm>
            <a:prstGeom prst="triangle">
              <a:avLst/>
            </a:prstGeom>
            <a:solidFill>
              <a:srgbClr val="240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2400C0"/>
                  </a:solidFill>
                </a:ln>
                <a:solidFill>
                  <a:srgbClr val="2400C0"/>
                </a:solidFill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7EE84390-A388-DD55-EF51-02EAED272F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6952" y="3940688"/>
              <a:ext cx="108000" cy="93105"/>
            </a:xfrm>
            <a:prstGeom prst="triangle">
              <a:avLst/>
            </a:prstGeom>
            <a:solidFill>
              <a:srgbClr val="240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2400C0"/>
                  </a:solidFill>
                </a:ln>
                <a:solidFill>
                  <a:srgbClr val="2400C0"/>
                </a:solidFill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07DB443-08DE-84C0-9A16-1E8BCD3163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7848" y="1638828"/>
              <a:ext cx="108000" cy="93105"/>
            </a:xfrm>
            <a:prstGeom prst="triangle">
              <a:avLst/>
            </a:prstGeom>
            <a:solidFill>
              <a:srgbClr val="240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2400C0"/>
                  </a:solidFill>
                </a:ln>
                <a:solidFill>
                  <a:srgbClr val="2400C0"/>
                </a:solidFill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02A8FC2-7A20-8C0A-B7FC-A548ACA148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5045" y="1643541"/>
              <a:ext cx="108000" cy="93105"/>
            </a:xfrm>
            <a:prstGeom prst="triangle">
              <a:avLst/>
            </a:prstGeom>
            <a:solidFill>
              <a:srgbClr val="240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2400C0"/>
                  </a:solidFill>
                </a:ln>
                <a:solidFill>
                  <a:srgbClr val="2400C0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FF9ADAE-3D5E-A54A-5F8B-EA0D487739BC}"/>
                </a:ext>
              </a:extLst>
            </p:cNvPr>
            <p:cNvSpPr/>
            <p:nvPr/>
          </p:nvSpPr>
          <p:spPr>
            <a:xfrm>
              <a:off x="7547675" y="982352"/>
              <a:ext cx="144000" cy="144000"/>
            </a:xfrm>
            <a:prstGeom prst="rect">
              <a:avLst/>
            </a:prstGeom>
            <a:solidFill>
              <a:srgbClr val="3D8000"/>
            </a:solidFill>
            <a:ln>
              <a:solidFill>
                <a:srgbClr val="3D8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3D8000"/>
                  </a:solidFill>
                </a:ln>
                <a:solidFill>
                  <a:srgbClr val="3D8000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D8EAA14-766C-78FA-629E-769BD6429AAE}"/>
                </a:ext>
              </a:extLst>
            </p:cNvPr>
            <p:cNvSpPr/>
            <p:nvPr/>
          </p:nvSpPr>
          <p:spPr>
            <a:xfrm>
              <a:off x="7366257" y="2072332"/>
              <a:ext cx="90000" cy="90000"/>
            </a:xfrm>
            <a:prstGeom prst="rect">
              <a:avLst/>
            </a:prstGeom>
            <a:solidFill>
              <a:srgbClr val="3D8000"/>
            </a:solidFill>
            <a:ln>
              <a:solidFill>
                <a:srgbClr val="3D8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3D8000"/>
                  </a:solidFill>
                </a:ln>
                <a:solidFill>
                  <a:srgbClr val="3D800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F51072-D980-22BE-E4CD-242F4C3952CC}"/>
                </a:ext>
              </a:extLst>
            </p:cNvPr>
            <p:cNvSpPr txBox="1"/>
            <p:nvPr/>
          </p:nvSpPr>
          <p:spPr>
            <a:xfrm>
              <a:off x="7743045" y="911381"/>
              <a:ext cx="410369" cy="276999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NiO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477825-0C6B-8D22-6D0A-E5C5DC1E2DD4}"/>
                </a:ext>
              </a:extLst>
            </p:cNvPr>
            <p:cNvSpPr txBox="1"/>
            <p:nvPr/>
          </p:nvSpPr>
          <p:spPr>
            <a:xfrm>
              <a:off x="6949784" y="907311"/>
              <a:ext cx="487313" cy="276999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CuO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6DA017DB-36DA-5B07-1230-FF1E46D072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64132" y="1000137"/>
              <a:ext cx="144000" cy="124140"/>
            </a:xfrm>
            <a:prstGeom prst="triangle">
              <a:avLst/>
            </a:prstGeom>
            <a:solidFill>
              <a:srgbClr val="240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n>
                  <a:solidFill>
                    <a:srgbClr val="2400C0"/>
                  </a:solidFill>
                </a:ln>
                <a:solidFill>
                  <a:srgbClr val="2400C0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B9247E-EF7B-DC5F-650C-525277225B1E}"/>
                </a:ext>
              </a:extLst>
            </p:cNvPr>
            <p:cNvSpPr/>
            <p:nvPr/>
          </p:nvSpPr>
          <p:spPr>
            <a:xfrm>
              <a:off x="8645362" y="1721289"/>
              <a:ext cx="90000" cy="90000"/>
            </a:xfrm>
            <a:prstGeom prst="rect">
              <a:avLst/>
            </a:prstGeom>
            <a:solidFill>
              <a:srgbClr val="3D8000"/>
            </a:solidFill>
            <a:ln>
              <a:solidFill>
                <a:srgbClr val="3D8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3D8000"/>
                  </a:solidFill>
                </a:ln>
                <a:solidFill>
                  <a:srgbClr val="3D8000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1ED868-F063-8853-2ADA-7D54F74EA067}"/>
                </a:ext>
              </a:extLst>
            </p:cNvPr>
            <p:cNvSpPr/>
            <p:nvPr/>
          </p:nvSpPr>
          <p:spPr>
            <a:xfrm>
              <a:off x="8650075" y="4463435"/>
              <a:ext cx="90000" cy="90000"/>
            </a:xfrm>
            <a:prstGeom prst="rect">
              <a:avLst/>
            </a:prstGeom>
            <a:solidFill>
              <a:srgbClr val="3D8000"/>
            </a:solidFill>
            <a:ln>
              <a:solidFill>
                <a:srgbClr val="3D8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3D8000"/>
                  </a:solidFill>
                </a:ln>
                <a:solidFill>
                  <a:srgbClr val="3D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013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ECAB5-6D47-6B28-1BEB-7D38DF3D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3DEF-ACBE-4255-850B-7AFE32B00A7E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1A22A1-FE91-B039-CE33-AA5ADA93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33" y="96520"/>
            <a:ext cx="5843647" cy="3713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DA1247-B6AB-5A25-F3E8-13985725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163" y="96520"/>
            <a:ext cx="5362150" cy="3234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06E08-816E-FCB0-AE8B-FDE4A7864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163" y="3359004"/>
            <a:ext cx="5362150" cy="32043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021614-2ECA-3407-EC52-176A80F78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41" y="3980156"/>
            <a:ext cx="4802000" cy="278132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01432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090355 Powerpoint_Template_SystemFonts_WIDE" id="{3A33425D-C630-3545-91BE-6E001CC53EFA}" vid="{8FF148B2-A576-7E47-B45A-80FF43A7E9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20090355-Powerpoint_Template_SystemFonts_WIDE</Template>
  <TotalTime>43962</TotalTime>
  <Words>886</Words>
  <Application>Microsoft Office PowerPoint</Application>
  <PresentationFormat>Widescreen</PresentationFormat>
  <Paragraphs>128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Georgia Regular</vt:lpstr>
      <vt:lpstr>ＭＳ Ｐゴシック</vt:lpstr>
      <vt:lpstr>Arial</vt:lpstr>
      <vt:lpstr>Calibri</vt:lpstr>
      <vt:lpstr>Courier New</vt:lpstr>
      <vt:lpstr>Georgia</vt:lpstr>
      <vt:lpstr>Georgia Bold</vt:lpstr>
      <vt:lpstr>Times New Roman</vt:lpstr>
      <vt:lpstr>Verdana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Taejin  Kim</dc:creator>
  <cp:lastModifiedBy>진원 최</cp:lastModifiedBy>
  <cp:revision>557</cp:revision>
  <cp:lastPrinted>2018-10-25T20:35:58Z</cp:lastPrinted>
  <dcterms:created xsi:type="dcterms:W3CDTF">2022-10-19T00:00:42Z</dcterms:created>
  <dcterms:modified xsi:type="dcterms:W3CDTF">2025-04-29T06:17:31Z</dcterms:modified>
</cp:coreProperties>
</file>